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B653A7-5F2E-1A3F-19D8-4DA545118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B43D4B6-D41F-EE17-D694-BAACA2291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92DC9C-0043-5144-E786-D9DE27C5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346C8D-9AB5-E8F0-F366-68B27B95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AD6746-D1C0-9807-BF70-6909DA07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75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46D985-020A-E112-12A0-E6AE4B17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C83C073-5A89-12A5-6C5E-999A19C0E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5BD21-7458-1A40-B9C9-F75175D7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265581-34ED-1A70-F4C2-377B3B00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EECA97-E97D-EDE1-3BE9-0496F73E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38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33DF9A2-8E22-43F5-3E13-CB7A581EE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4B0CA7D-AB37-48E2-EE39-188C928F0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8F75F4-F880-577A-71A1-4ADE1BB0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87703F-0CAE-5921-1159-A7CE91BF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3194F7-1B4D-5072-80BF-C96A647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189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35D959-1AA2-A2EC-6DAB-977732FA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F9DEB9-1E08-4827-8ADA-C9D0547A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26F25-97B7-2A99-94D3-18B257E92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93A427-5CD2-A5F1-A757-6DB22907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A0304A-636E-EAB4-FB2C-4139822D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72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7B4F01-E7E2-524D-0337-557B6C1E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C6EC70-79E9-1640-0431-E57E23E61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31E678-CA34-66ED-0CFF-299CB869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423714-FB29-FD20-1EF0-ED68C813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33140B-CE96-64A4-956C-07833C9A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185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7228F-028E-B7F2-BB75-8D3E182C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71FD5C-DB90-5C38-5D36-A4979C91A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950CB43-1239-EA9A-042D-13A60AE26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B651385-3F05-A3AD-4CB2-B31CE035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51A198-CBDB-2791-2C76-58527B02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7B41B7-C702-360B-8B5C-AA53ECB3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03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61B7B-AF54-02EE-B8AC-8929CA4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C28D883-7CB7-421A-C5EE-4E129867B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C158AF-EAFC-FC41-7083-1A8C245F1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8F252D6-ECF7-49CA-2AFB-0CA041183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69E4A8F-EB45-FDE2-7E0D-2C51F13DF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E40483F-3D93-D413-912A-1B12BF8A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387CEFA-A7BC-3B3C-8F72-564ED926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A6FFF89-408C-8785-C43C-DDD1AD70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3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A98AF0-058C-4E5C-0120-FE4F115C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50CC9FD-E08F-CA0D-F8A1-3D5CD4EB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8E5E1F2-1A6F-FAEC-D678-DC3BFDA3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FA3529F-911F-07AF-6783-39427D33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54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BB34CF1-6A24-8053-CB60-AF5C403B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CC30EF8-8E34-2F99-AB5A-617FB5C6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F1AC16-74FE-BB92-CC20-6F9FF303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06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6ABD6-EBFB-CF4F-2699-A937470FA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5A9D37-D806-AA34-0B2F-4F53976DA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8955A9-2B47-CEBE-E29D-BE19BBFD8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7BA951-C665-EC7A-669D-F84E91D2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C3B046C-8148-B1B3-F3E5-189394C1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18A350-AA5D-BC52-161B-AF9B5E62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80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E46506-18FA-BF0F-E484-7CBDB2F2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E35003D-56CF-EF76-32CA-A12979081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11AAB2A-448F-5F4F-A994-BF91CD6DE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994D9D-D0CE-CF82-B700-EE912C15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B595BCF-CBD5-1963-C026-3683FA2A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05F555-FA2B-C9D7-5795-C3AEB02A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82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5FCC6FF-A89C-C5B7-DEB0-24B2D23E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1F6E89-3878-3A9C-1210-B011FBC7B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285E4E-D24A-8261-55FA-A05624E06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8E81F-E30C-4364-A939-C304AF471738}" type="datetimeFigureOut">
              <a:rPr kumimoji="1" lang="ja-JP" altLang="en-US" smtClean="0"/>
              <a:t>2022/11/12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5A17C3-5A56-137C-652A-8644FAC21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D59BC5-A2DF-C3E0-06EB-D48FDE9ED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47BA-0619-44DF-931F-9CAE27233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236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quare.jp/2020/04/wavenet/" TargetMode="External"/><Relationship Id="rId2" Type="http://schemas.openxmlformats.org/officeDocument/2006/relationships/hyperlink" Target="https://qiita.com/MasaEguchi/items/cd5f7e9735a120f27e2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ata-analytics.fun/2021/10/27/understanding-pixelcn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chi.pro/jiko-kaiki-moderu-pixelcnn-24962009228102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chi.pro/jiko-kaiki-moderu-pixelcnn-249620092281025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qiita.com/MasaEguchi/items/cd5f7e9735a120f27e2a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qiita.com/MasaEguchi/items/cd5f7e9735a120f27e2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MasaEguchi/items/cd5f7e9735a120f27e2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qiita.com/kshina76/items/910ab0b863cb9d13c2c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qiita.com/kshina76/items/910ab0b863cb9d13c2c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D9CD41-B8A8-5E1B-73F9-17A00D20C57D}"/>
              </a:ext>
            </a:extLst>
          </p:cNvPr>
          <p:cNvSpPr txBox="1"/>
          <p:nvPr/>
        </p:nvSpPr>
        <p:spPr>
          <a:xfrm>
            <a:off x="349624" y="869124"/>
            <a:ext cx="11537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概要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PixelCNN3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をベースにした音声波形を生成するためのディープニューラルネットワークの一つ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・自然な音声を生成するアルゴリズムで使われる。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A98529EB-11D3-7EB4-29B6-2A24F2DA795F}"/>
              </a:ext>
            </a:extLst>
          </p:cNvPr>
          <p:cNvSpPr txBox="1"/>
          <p:nvPr/>
        </p:nvSpPr>
        <p:spPr>
          <a:xfrm>
            <a:off x="349624" y="179293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Wavenet</a:t>
            </a:r>
            <a:endParaRPr kumimoji="1" lang="ja-JP" altLang="en-US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BD7EE0-D94B-6E33-7B26-E1EEF959C818}"/>
              </a:ext>
            </a:extLst>
          </p:cNvPr>
          <p:cNvSpPr txBox="1"/>
          <p:nvPr/>
        </p:nvSpPr>
        <p:spPr>
          <a:xfrm>
            <a:off x="4745243" y="179292"/>
            <a:ext cx="7141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400" dirty="0" err="1">
                <a:hlinkClick r:id="rId2"/>
              </a:rPr>
              <a:t>WaveNet</a:t>
            </a:r>
            <a:r>
              <a:rPr lang="ja-JP" altLang="en-US" sz="1400" dirty="0">
                <a:hlinkClick r:id="rId2"/>
              </a:rPr>
              <a:t>まとめ </a:t>
            </a:r>
            <a:r>
              <a:rPr lang="en-US" altLang="ja-JP" sz="1400" dirty="0">
                <a:hlinkClick r:id="rId2"/>
              </a:rPr>
              <a:t>– </a:t>
            </a:r>
            <a:r>
              <a:rPr lang="en-US" altLang="ja-JP" sz="1400" dirty="0" err="1">
                <a:hlinkClick r:id="rId2"/>
              </a:rPr>
              <a:t>Qiita</a:t>
            </a:r>
            <a:endParaRPr lang="en-US" altLang="ja-JP" sz="1400" dirty="0"/>
          </a:p>
          <a:p>
            <a:pPr algn="r"/>
            <a:r>
              <a:rPr lang="ja-JP" altLang="en-US" sz="1400" dirty="0">
                <a:hlinkClick r:id="rId3"/>
              </a:rPr>
              <a:t>音声認識・合成技術の代表的アルゴリズム「</a:t>
            </a:r>
            <a:r>
              <a:rPr lang="en-US" altLang="ja-JP" sz="1400" dirty="0" err="1">
                <a:hlinkClick r:id="rId3"/>
              </a:rPr>
              <a:t>WaveNet</a:t>
            </a:r>
            <a:r>
              <a:rPr lang="ja-JP" altLang="en-US" sz="1400" dirty="0">
                <a:hlinkClick r:id="rId3"/>
              </a:rPr>
              <a:t>」を詳細解説！ </a:t>
            </a:r>
            <a:r>
              <a:rPr lang="en-US" altLang="ja-JP" sz="1400" dirty="0">
                <a:hlinkClick r:id="rId3"/>
              </a:rPr>
              <a:t>| </a:t>
            </a:r>
            <a:r>
              <a:rPr lang="en-US" altLang="ja-JP" sz="1400" dirty="0" err="1">
                <a:hlinkClick r:id="rId3"/>
              </a:rPr>
              <a:t>DeepSquare</a:t>
            </a:r>
            <a:endParaRPr lang="ja-JP" altLang="en-US" sz="14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39C20AE-7285-CFF7-4AB6-FE86C3675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700122"/>
            <a:ext cx="6490447" cy="180669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56C5C7F-5180-B33E-CD18-A47EFDF57DD6}"/>
              </a:ext>
            </a:extLst>
          </p:cNvPr>
          <p:cNvSpPr txBox="1"/>
          <p:nvPr/>
        </p:nvSpPr>
        <p:spPr>
          <a:xfrm>
            <a:off x="349624" y="3506820"/>
            <a:ext cx="11537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音声データ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r>
              <a:rPr lang="en-US" altLang="ja-JP" sz="16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WaveNet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は「音声を点として考える」方式を取っている。音声は本来アナログ信号だが、コンピュータで扱う際には「サンプリング」および「量子化」（＝波形を分割して点にすること）という作業をする。</a:t>
            </a:r>
            <a:r>
              <a:rPr lang="en-US" altLang="ja-JP" sz="16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WaveNet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とは、量子化された個々の波形を一度に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サンプルずつ、毎秒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16,000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サンプルで作成し、個々のサウンド間のシームレスな遷移を可能にするディープ・ジェネレーティブ・モデルである。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3FF3468-643B-D46E-7260-BC70268FF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4" y="4625677"/>
            <a:ext cx="4279078" cy="21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94C88-E927-027A-0A93-74BCF0469515}"/>
              </a:ext>
            </a:extLst>
          </p:cNvPr>
          <p:cNvSpPr txBox="1"/>
          <p:nvPr/>
        </p:nvSpPr>
        <p:spPr>
          <a:xfrm>
            <a:off x="4948518" y="4724182"/>
            <a:ext cx="67773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量子化について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　例えば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CD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音質の「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44.1kHz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／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16bit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」などのこと。これはある音声波形から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秒間に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万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4100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回、波形の「一瞬」を切り取り（標本化）、その波形の値を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乗の種類、すなわち、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万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5536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種類の値に置き換え（量子化）、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秒間の空気振動を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万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4100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個の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万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5536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種類からなる点というデジタルデータで表している。音声を取り扱う際には、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16kHz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のサンプリング周波数が比較的よく利用されている。音声の特徴をうまく活用すれば、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8bit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の量子化でも比較的高い音質を維持できる。</a:t>
            </a:r>
          </a:p>
        </p:txBody>
      </p:sp>
    </p:spTree>
    <p:extLst>
      <p:ext uri="{BB962C8B-B14F-4D97-AF65-F5344CB8AC3E}">
        <p14:creationId xmlns:p14="http://schemas.microsoft.com/office/powerpoint/2010/main" val="222154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D9CD41-B8A8-5E1B-73F9-17A00D20C57D}"/>
              </a:ext>
            </a:extLst>
          </p:cNvPr>
          <p:cNvSpPr txBox="1"/>
          <p:nvPr/>
        </p:nvSpPr>
        <p:spPr>
          <a:xfrm>
            <a:off x="349624" y="869124"/>
            <a:ext cx="11537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概要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・次のピクセル、次のピクセルという形で再帰的にピクセルの値を予測することで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(Auto-Regressive)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、直接画像の分布を学習する画像の生成モデルです。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A98529EB-11D3-7EB4-29B6-2A24F2DA795F}"/>
              </a:ext>
            </a:extLst>
          </p:cNvPr>
          <p:cNvSpPr txBox="1"/>
          <p:nvPr/>
        </p:nvSpPr>
        <p:spPr>
          <a:xfrm>
            <a:off x="349624" y="179293"/>
            <a:ext cx="12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Pixel CNN</a:t>
            </a:r>
            <a:endParaRPr kumimoji="1" lang="ja-JP" altLang="en-US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BD7EE0-D94B-6E33-7B26-E1EEF959C818}"/>
              </a:ext>
            </a:extLst>
          </p:cNvPr>
          <p:cNvSpPr txBox="1"/>
          <p:nvPr/>
        </p:nvSpPr>
        <p:spPr>
          <a:xfrm>
            <a:off x="7584141" y="179292"/>
            <a:ext cx="4303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400" dirty="0">
                <a:hlinkClick r:id="rId2"/>
              </a:rPr>
              <a:t>【</a:t>
            </a:r>
            <a:r>
              <a:rPr lang="ja-JP" altLang="en-US" sz="1400" dirty="0">
                <a:hlinkClick r:id="rId2"/>
              </a:rPr>
              <a:t>解説</a:t>
            </a:r>
            <a:r>
              <a:rPr lang="en-US" altLang="ja-JP" sz="1400" dirty="0">
                <a:hlinkClick r:id="rId2"/>
              </a:rPr>
              <a:t>+</a:t>
            </a:r>
            <a:r>
              <a:rPr lang="ja-JP" altLang="en-US" sz="1400" dirty="0">
                <a:hlinkClick r:id="rId2"/>
              </a:rPr>
              <a:t>実装</a:t>
            </a:r>
            <a:r>
              <a:rPr lang="en-US" altLang="ja-JP" sz="1400" dirty="0">
                <a:hlinkClick r:id="rId2"/>
              </a:rPr>
              <a:t>】</a:t>
            </a:r>
            <a:r>
              <a:rPr lang="en-US" altLang="ja-JP" sz="1400" dirty="0" err="1">
                <a:hlinkClick r:id="rId2"/>
              </a:rPr>
              <a:t>PixelCNN</a:t>
            </a:r>
            <a:r>
              <a:rPr lang="ja-JP" altLang="en-US" sz="1400" dirty="0">
                <a:hlinkClick r:id="rId2"/>
              </a:rPr>
              <a:t>を理解する </a:t>
            </a:r>
            <a:r>
              <a:rPr lang="en-US" altLang="ja-JP" sz="1400" dirty="0">
                <a:hlinkClick r:id="rId2"/>
              </a:rPr>
              <a:t>| </a:t>
            </a:r>
            <a:r>
              <a:rPr lang="ja-JP" altLang="en-US" sz="1400" dirty="0">
                <a:hlinkClick r:id="rId2"/>
              </a:rPr>
              <a:t>楽しみながら理解する</a:t>
            </a:r>
            <a:r>
              <a:rPr lang="en-US" altLang="ja-JP" sz="1400" dirty="0">
                <a:hlinkClick r:id="rId2"/>
              </a:rPr>
              <a:t>AI</a:t>
            </a:r>
            <a:r>
              <a:rPr lang="ja-JP" altLang="en-US" sz="1400" dirty="0">
                <a:hlinkClick r:id="rId2"/>
              </a:rPr>
              <a:t>・機械学習入門 </a:t>
            </a:r>
            <a:r>
              <a:rPr lang="en-US" altLang="ja-JP" sz="1400" dirty="0">
                <a:hlinkClick r:id="rId2"/>
              </a:rPr>
              <a:t>(data-</a:t>
            </a:r>
            <a:r>
              <a:rPr lang="en-US" altLang="ja-JP" sz="1400" dirty="0" err="1">
                <a:hlinkClick r:id="rId2"/>
              </a:rPr>
              <a:t>analytics.fun</a:t>
            </a:r>
            <a:r>
              <a:rPr lang="en-US" altLang="ja-JP" sz="1400" dirty="0">
                <a:hlinkClick r:id="rId2"/>
              </a:rPr>
              <a:t>)</a:t>
            </a:r>
            <a:endParaRPr lang="ja-JP" alt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487925-3C9A-1576-82A6-D4594E3F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4" y="2330554"/>
            <a:ext cx="3765176" cy="375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3DA5464-9C20-1732-CDE7-5ED9B453A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42" t="6763" r="15775" b="74736"/>
          <a:stretch/>
        </p:blipFill>
        <p:spPr>
          <a:xfrm>
            <a:off x="4473389" y="2330554"/>
            <a:ext cx="2375648" cy="41237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024FAC5-B321-D015-B8E3-94E1AF8A6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7" t="61491" r="4407" b="1227"/>
          <a:stretch/>
        </p:blipFill>
        <p:spPr>
          <a:xfrm>
            <a:off x="4473389" y="3422669"/>
            <a:ext cx="3164540" cy="830997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481EE75-3138-D7DD-C37E-A8F0D50F069E}"/>
              </a:ext>
            </a:extLst>
          </p:cNvPr>
          <p:cNvSpPr/>
          <p:nvPr/>
        </p:nvSpPr>
        <p:spPr>
          <a:xfrm>
            <a:off x="5145742" y="2891118"/>
            <a:ext cx="797858" cy="48224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BEE37B-1498-5220-D4FE-2F1C5D76AEC6}"/>
              </a:ext>
            </a:extLst>
          </p:cNvPr>
          <p:cNvSpPr txBox="1"/>
          <p:nvPr/>
        </p:nvSpPr>
        <p:spPr>
          <a:xfrm>
            <a:off x="4473389" y="4302972"/>
            <a:ext cx="401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自分より前の情報を使って次の値を予測する。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➡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CNN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を使ってモデル化する。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54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D9CD41-B8A8-5E1B-73F9-17A00D20C57D}"/>
              </a:ext>
            </a:extLst>
          </p:cNvPr>
          <p:cNvSpPr txBox="1"/>
          <p:nvPr/>
        </p:nvSpPr>
        <p:spPr>
          <a:xfrm>
            <a:off x="349624" y="869124"/>
            <a:ext cx="11537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マスク付きの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CNN】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・普通の畳み込み処理をしてしまうと、自分の情報や自分よりあとの情報も使ってしまう、そこで、</a:t>
            </a:r>
            <a:r>
              <a:rPr lang="en-US" altLang="ja-JP" sz="16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PixelCNN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では通常の畳み込みレイヤではなく、マスクをした畳み込みレイヤを使う。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A98529EB-11D3-7EB4-29B6-2A24F2DA795F}"/>
              </a:ext>
            </a:extLst>
          </p:cNvPr>
          <p:cNvSpPr txBox="1"/>
          <p:nvPr/>
        </p:nvSpPr>
        <p:spPr>
          <a:xfrm>
            <a:off x="349624" y="179293"/>
            <a:ext cx="12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Pixel CNN</a:t>
            </a:r>
            <a:endParaRPr kumimoji="1" lang="ja-JP" altLang="en-US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BD7EE0-D94B-6E33-7B26-E1EEF959C818}"/>
              </a:ext>
            </a:extLst>
          </p:cNvPr>
          <p:cNvSpPr txBox="1"/>
          <p:nvPr/>
        </p:nvSpPr>
        <p:spPr>
          <a:xfrm>
            <a:off x="7584141" y="179292"/>
            <a:ext cx="430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ja-JP" altLang="en-US" sz="1400" dirty="0">
                <a:hlinkClick r:id="rId2"/>
              </a:rPr>
              <a:t>自己回帰モデル</a:t>
            </a:r>
            <a:r>
              <a:rPr lang="en-US" altLang="ja-JP" sz="1400" dirty="0">
                <a:hlinkClick r:id="rId2"/>
              </a:rPr>
              <a:t>— </a:t>
            </a:r>
            <a:r>
              <a:rPr lang="en-US" altLang="ja-JP" sz="1400" dirty="0" err="1">
                <a:hlinkClick r:id="rId2"/>
              </a:rPr>
              <a:t>PixelCNN</a:t>
            </a:r>
            <a:r>
              <a:rPr lang="en-US" altLang="ja-JP" sz="1400" dirty="0">
                <a:hlinkClick r:id="rId2"/>
              </a:rPr>
              <a:t> (ichi.pro)</a:t>
            </a:r>
            <a:endParaRPr lang="ja-JP" altLang="en-US" sz="14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5E47BCE-E403-CA69-7CE1-C26C1641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275397"/>
            <a:ext cx="2285999" cy="230720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5A7303-BE60-7704-7940-A8187A422350}"/>
              </a:ext>
            </a:extLst>
          </p:cNvPr>
          <p:cNvSpPr txBox="1"/>
          <p:nvPr/>
        </p:nvSpPr>
        <p:spPr>
          <a:xfrm>
            <a:off x="528918" y="1936843"/>
            <a:ext cx="2447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5×5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の畳み込みの場合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D662595-E687-2C55-4B59-DDA38E162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70" r="15032"/>
          <a:stretch/>
        </p:blipFill>
        <p:spPr>
          <a:xfrm>
            <a:off x="3173505" y="1936843"/>
            <a:ext cx="6463553" cy="461650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19626F-DB1D-4D67-011D-EDCCA9ACFDEC}"/>
              </a:ext>
            </a:extLst>
          </p:cNvPr>
          <p:cNvSpPr txBox="1"/>
          <p:nvPr/>
        </p:nvSpPr>
        <p:spPr>
          <a:xfrm>
            <a:off x="8489578" y="2545851"/>
            <a:ext cx="2949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畳み込みレイヤーは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種類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最初：対象の位置が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のマスク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その後：対象の位置が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のマスク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393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D9CD41-B8A8-5E1B-73F9-17A00D20C57D}"/>
              </a:ext>
            </a:extLst>
          </p:cNvPr>
          <p:cNvSpPr txBox="1"/>
          <p:nvPr/>
        </p:nvSpPr>
        <p:spPr>
          <a:xfrm>
            <a:off x="349624" y="869124"/>
            <a:ext cx="1153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ネットワーク構造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A98529EB-11D3-7EB4-29B6-2A24F2DA795F}"/>
              </a:ext>
            </a:extLst>
          </p:cNvPr>
          <p:cNvSpPr txBox="1"/>
          <p:nvPr/>
        </p:nvSpPr>
        <p:spPr>
          <a:xfrm>
            <a:off x="349624" y="179293"/>
            <a:ext cx="12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Pixel CNN</a:t>
            </a:r>
            <a:endParaRPr kumimoji="1" lang="ja-JP" altLang="en-US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BD7EE0-D94B-6E33-7B26-E1EEF959C818}"/>
              </a:ext>
            </a:extLst>
          </p:cNvPr>
          <p:cNvSpPr txBox="1"/>
          <p:nvPr/>
        </p:nvSpPr>
        <p:spPr>
          <a:xfrm>
            <a:off x="7584141" y="179292"/>
            <a:ext cx="430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ja-JP" altLang="en-US" sz="1400" dirty="0">
                <a:hlinkClick r:id="rId2"/>
              </a:rPr>
              <a:t>自己回帰モデル</a:t>
            </a:r>
            <a:r>
              <a:rPr lang="en-US" altLang="ja-JP" sz="1400" dirty="0">
                <a:hlinkClick r:id="rId2"/>
              </a:rPr>
              <a:t>— </a:t>
            </a:r>
            <a:r>
              <a:rPr lang="en-US" altLang="ja-JP" sz="1400" dirty="0" err="1">
                <a:hlinkClick r:id="rId2"/>
              </a:rPr>
              <a:t>PixelCNN</a:t>
            </a:r>
            <a:r>
              <a:rPr lang="en-US" altLang="ja-JP" sz="1400" dirty="0">
                <a:hlinkClick r:id="rId2"/>
              </a:rPr>
              <a:t> (ichi.pro)</a:t>
            </a:r>
            <a:endParaRPr lang="ja-JP" altLang="en-US" sz="1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01494B-5E60-680F-FF7D-6209B2C7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7" y="1207678"/>
            <a:ext cx="5970494" cy="53767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5F07F2-2289-FC76-C8F8-6234FE4A89A7}"/>
              </a:ext>
            </a:extLst>
          </p:cNvPr>
          <p:cNvSpPr txBox="1"/>
          <p:nvPr/>
        </p:nvSpPr>
        <p:spPr>
          <a:xfrm>
            <a:off x="3325907" y="699847"/>
            <a:ext cx="294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マスク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7×7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のカーネルサイズ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E1225F9-8F47-0A0A-9F31-7A7A5CA01F9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635624" y="869124"/>
            <a:ext cx="690283" cy="735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8B65D36-4ECB-1EF5-3C1C-CD43D5D6797B}"/>
              </a:ext>
            </a:extLst>
          </p:cNvPr>
          <p:cNvSpPr txBox="1"/>
          <p:nvPr/>
        </p:nvSpPr>
        <p:spPr>
          <a:xfrm>
            <a:off x="4096873" y="3509776"/>
            <a:ext cx="4491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残差ブロック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標準の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1×1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の畳み込み層、マスク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の畳み込み層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B155567-2BB1-5346-6DDF-E1C43F15504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639671" y="3509776"/>
            <a:ext cx="457202" cy="29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3CD38B-D113-18A5-5F78-139D96E7360A}"/>
              </a:ext>
            </a:extLst>
          </p:cNvPr>
          <p:cNvSpPr txBox="1"/>
          <p:nvPr/>
        </p:nvSpPr>
        <p:spPr>
          <a:xfrm>
            <a:off x="7234517" y="1448595"/>
            <a:ext cx="41954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rgbClr val="333333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モデルの出力は、入力画像と同じ空間形式（各ピクセルの出力値が必要なため）に可能な値の数（たとえば、</a:t>
            </a:r>
            <a:r>
              <a:rPr lang="en-US" altLang="ja-JP" sz="1400" b="0" i="0" dirty="0">
                <a:solidFill>
                  <a:srgbClr val="333333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256</a:t>
            </a:r>
            <a:r>
              <a:rPr lang="ja-JP" altLang="en-US" sz="1400" b="0" i="0" dirty="0">
                <a:solidFill>
                  <a:srgbClr val="333333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の強度レベル）を掛けたもの</a:t>
            </a:r>
            <a:endParaRPr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A52FBABE-4B73-75A6-37FA-A9DC10882F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485966" y="1458488"/>
            <a:ext cx="748551" cy="35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75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D9CD41-B8A8-5E1B-73F9-17A00D20C57D}"/>
              </a:ext>
            </a:extLst>
          </p:cNvPr>
          <p:cNvSpPr txBox="1"/>
          <p:nvPr/>
        </p:nvSpPr>
        <p:spPr>
          <a:xfrm>
            <a:off x="349624" y="869124"/>
            <a:ext cx="1153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ネットワーク構造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・時系列データセットに対し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Convolution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をかませている点が特徴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A98529EB-11D3-7EB4-29B6-2A24F2DA795F}"/>
              </a:ext>
            </a:extLst>
          </p:cNvPr>
          <p:cNvSpPr txBox="1"/>
          <p:nvPr/>
        </p:nvSpPr>
        <p:spPr>
          <a:xfrm>
            <a:off x="349624" y="179293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Wavenet</a:t>
            </a:r>
            <a:endParaRPr kumimoji="1" lang="ja-JP" altLang="en-US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BD7EE0-D94B-6E33-7B26-E1EEF959C818}"/>
              </a:ext>
            </a:extLst>
          </p:cNvPr>
          <p:cNvSpPr txBox="1"/>
          <p:nvPr/>
        </p:nvSpPr>
        <p:spPr>
          <a:xfrm>
            <a:off x="8928847" y="179292"/>
            <a:ext cx="2958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400" dirty="0" err="1">
                <a:hlinkClick r:id="rId2"/>
              </a:rPr>
              <a:t>WaveNet</a:t>
            </a:r>
            <a:r>
              <a:rPr lang="ja-JP" altLang="en-US" sz="1400" dirty="0">
                <a:hlinkClick r:id="rId2"/>
              </a:rPr>
              <a:t>まとめ </a:t>
            </a:r>
            <a:r>
              <a:rPr lang="en-US" altLang="ja-JP" sz="1400" dirty="0">
                <a:hlinkClick r:id="rId2"/>
              </a:rPr>
              <a:t>- </a:t>
            </a:r>
            <a:r>
              <a:rPr lang="en-US" altLang="ja-JP" sz="1400" dirty="0" err="1">
                <a:hlinkClick r:id="rId2"/>
              </a:rPr>
              <a:t>Qiita</a:t>
            </a:r>
            <a:endParaRPr lang="ja-JP" altLang="en-US" sz="1400" dirty="0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65088034-A237-735A-249D-4553A541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5" y="1543546"/>
            <a:ext cx="7951693" cy="501965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8D87A86-08D5-AFD2-BC0D-54B8F2E24FA5}"/>
              </a:ext>
            </a:extLst>
          </p:cNvPr>
          <p:cNvSpPr txBox="1"/>
          <p:nvPr/>
        </p:nvSpPr>
        <p:spPr>
          <a:xfrm>
            <a:off x="4419601" y="4483457"/>
            <a:ext cx="2949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畳み込みレイヤーは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種類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最初：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Casual Conv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その後：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Dilated Conv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FA110A2-C16D-AC3B-CBC7-1952D200A2DF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514602" y="4028094"/>
            <a:ext cx="1904999" cy="87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056DB08-3B23-EEC3-CF3B-9AEB3BD2D62D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2514602" y="4898956"/>
            <a:ext cx="1904999" cy="79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99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D9CD41-B8A8-5E1B-73F9-17A00D20C57D}"/>
              </a:ext>
            </a:extLst>
          </p:cNvPr>
          <p:cNvSpPr txBox="1"/>
          <p:nvPr/>
        </p:nvSpPr>
        <p:spPr>
          <a:xfrm>
            <a:off x="349624" y="869124"/>
            <a:ext cx="1153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畳み込み層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・時系列データセットに対し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Convolution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をかませている点が特徴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A98529EB-11D3-7EB4-29B6-2A24F2DA795F}"/>
              </a:ext>
            </a:extLst>
          </p:cNvPr>
          <p:cNvSpPr txBox="1"/>
          <p:nvPr/>
        </p:nvSpPr>
        <p:spPr>
          <a:xfrm>
            <a:off x="349624" y="179293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Wavenet</a:t>
            </a:r>
            <a:endParaRPr kumimoji="1" lang="ja-JP" altLang="en-US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BD7EE0-D94B-6E33-7B26-E1EEF959C818}"/>
              </a:ext>
            </a:extLst>
          </p:cNvPr>
          <p:cNvSpPr txBox="1"/>
          <p:nvPr/>
        </p:nvSpPr>
        <p:spPr>
          <a:xfrm>
            <a:off x="8928847" y="179292"/>
            <a:ext cx="2958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400" dirty="0" err="1">
                <a:hlinkClick r:id="rId2"/>
              </a:rPr>
              <a:t>WaveNet</a:t>
            </a:r>
            <a:r>
              <a:rPr lang="ja-JP" altLang="en-US" sz="1400" dirty="0">
                <a:hlinkClick r:id="rId2"/>
              </a:rPr>
              <a:t>まとめ </a:t>
            </a:r>
            <a:r>
              <a:rPr lang="en-US" altLang="ja-JP" sz="1400" dirty="0">
                <a:hlinkClick r:id="rId2"/>
              </a:rPr>
              <a:t>- </a:t>
            </a:r>
            <a:r>
              <a:rPr lang="en-US" altLang="ja-JP" sz="1400" dirty="0" err="1">
                <a:hlinkClick r:id="rId2"/>
              </a:rPr>
              <a:t>Qiita</a:t>
            </a:r>
            <a:endParaRPr lang="ja-JP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1EDE0A-52F9-2652-899A-1DA1E5C5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3" y="3015680"/>
            <a:ext cx="4688541" cy="1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6A9968-852E-A0F3-7D1A-57D297FFAA49}"/>
              </a:ext>
            </a:extLst>
          </p:cNvPr>
          <p:cNvSpPr txBox="1"/>
          <p:nvPr/>
        </p:nvSpPr>
        <p:spPr>
          <a:xfrm>
            <a:off x="585368" y="2058072"/>
            <a:ext cx="2528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Casual Convolutions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332107-82AA-DBF6-63EC-5CCACA3AE754}"/>
              </a:ext>
            </a:extLst>
          </p:cNvPr>
          <p:cNvSpPr txBox="1"/>
          <p:nvPr/>
        </p:nvSpPr>
        <p:spPr>
          <a:xfrm>
            <a:off x="6400800" y="2058072"/>
            <a:ext cx="49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Casual Convolutions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層が深くなるにつれて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畳み込むノードを離す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(=Dilation)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917FFF-49B1-C51B-D9B5-C6410CF03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0799"/>
            <a:ext cx="5822351" cy="26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32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38A19F0-9116-752E-33F5-19235D2C3062}"/>
              </a:ext>
            </a:extLst>
          </p:cNvPr>
          <p:cNvSpPr txBox="1"/>
          <p:nvPr/>
        </p:nvSpPr>
        <p:spPr>
          <a:xfrm>
            <a:off x="349624" y="869124"/>
            <a:ext cx="11537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en-US" altLang="ja-JP" sz="16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Softmax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・典型的な音声は１タイムステップあたり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16-bit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の整数値で保存される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つまり取りうる値を生成するために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１タイムステップあたり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65,536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個の確率をアウトプットできるようにする必要がある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・よって</a:t>
            </a:r>
            <a:r>
              <a:rPr lang="en-US" altLang="ja-JP" sz="16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softmax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 layer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で値を限定する必要がある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すなわち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以下の計算を実行する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(μ-law </a:t>
            </a:r>
            <a:r>
              <a:rPr lang="en-US" altLang="ja-JP" sz="16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companding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 transformation)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ことで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256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の取りうる値に圧縮する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CDA06E-B8B4-6CE4-4964-FF08A5014E1B}"/>
              </a:ext>
            </a:extLst>
          </p:cNvPr>
          <p:cNvSpPr txBox="1"/>
          <p:nvPr/>
        </p:nvSpPr>
        <p:spPr>
          <a:xfrm>
            <a:off x="349624" y="179293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Wavenet</a:t>
            </a:r>
            <a:endParaRPr kumimoji="1" lang="ja-JP" altLang="en-US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D0D72D3-0FD0-AEB7-FECD-82009173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43" y="2513062"/>
            <a:ext cx="3180534" cy="109300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8BE3D7-B6D4-5E24-389C-A5923B34A4A1}"/>
              </a:ext>
            </a:extLst>
          </p:cNvPr>
          <p:cNvSpPr txBox="1"/>
          <p:nvPr/>
        </p:nvSpPr>
        <p:spPr>
          <a:xfrm>
            <a:off x="4217895" y="2513062"/>
            <a:ext cx="195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sign(x)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は符号関数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5E76BFB-8CE4-FFF2-DE15-F74CC284E1CC}"/>
              </a:ext>
            </a:extLst>
          </p:cNvPr>
          <p:cNvSpPr txBox="1"/>
          <p:nvPr/>
        </p:nvSpPr>
        <p:spPr>
          <a:xfrm>
            <a:off x="8928847" y="179292"/>
            <a:ext cx="2958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400" dirty="0" err="1">
                <a:hlinkClick r:id="rId3"/>
              </a:rPr>
              <a:t>WaveNet</a:t>
            </a:r>
            <a:r>
              <a:rPr lang="ja-JP" altLang="en-US" sz="1400" dirty="0">
                <a:hlinkClick r:id="rId3"/>
              </a:rPr>
              <a:t>まとめ </a:t>
            </a:r>
            <a:r>
              <a:rPr lang="en-US" altLang="ja-JP" sz="1400" dirty="0">
                <a:hlinkClick r:id="rId3"/>
              </a:rPr>
              <a:t>- </a:t>
            </a:r>
            <a:r>
              <a:rPr lang="en-US" altLang="ja-JP" sz="1400" dirty="0" err="1">
                <a:hlinkClick r:id="rId3"/>
              </a:rPr>
              <a:t>Qiita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062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38A19F0-9116-752E-33F5-19235D2C3062}"/>
              </a:ext>
            </a:extLst>
          </p:cNvPr>
          <p:cNvSpPr txBox="1"/>
          <p:nvPr/>
        </p:nvSpPr>
        <p:spPr>
          <a:xfrm>
            <a:off x="349624" y="869124"/>
            <a:ext cx="11537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【Gated Activation unit】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・下図の部分。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・∗は畳み込みの演算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 kk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layer index, f, g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はそれぞれ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filter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gate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であることを示す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lang="en-US" altLang="ja-JP" sz="16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σσ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sigmoid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関数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 ⊙⊙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は要素毎の乗算を表す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 WW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は学習可能な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convolution filter.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CDA06E-B8B4-6CE4-4964-FF08A5014E1B}"/>
              </a:ext>
            </a:extLst>
          </p:cNvPr>
          <p:cNvSpPr txBox="1"/>
          <p:nvPr/>
        </p:nvSpPr>
        <p:spPr>
          <a:xfrm>
            <a:off x="349624" y="179293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Wavenet</a:t>
            </a:r>
            <a:endParaRPr kumimoji="1" lang="ja-JP" altLang="en-US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5A0B05-D8D8-C2DE-FDED-5C4BC2C6BDF3}"/>
              </a:ext>
            </a:extLst>
          </p:cNvPr>
          <p:cNvSpPr txBox="1"/>
          <p:nvPr/>
        </p:nvSpPr>
        <p:spPr>
          <a:xfrm>
            <a:off x="5746376" y="1792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400" dirty="0" err="1">
                <a:hlinkClick r:id="rId2"/>
              </a:rPr>
              <a:t>WaveNet</a:t>
            </a:r>
            <a:r>
              <a:rPr lang="ja-JP" altLang="en-US" sz="1400" dirty="0">
                <a:hlinkClick r:id="rId2"/>
              </a:rPr>
              <a:t>の解説と</a:t>
            </a:r>
            <a:r>
              <a:rPr lang="en-US" altLang="ja-JP" sz="1400" dirty="0" err="1">
                <a:hlinkClick r:id="rId2"/>
              </a:rPr>
              <a:t>keras</a:t>
            </a:r>
            <a:r>
              <a:rPr lang="ja-JP" altLang="en-US" sz="1400" dirty="0">
                <a:hlinkClick r:id="rId2"/>
              </a:rPr>
              <a:t>実装 </a:t>
            </a:r>
            <a:r>
              <a:rPr lang="en-US" altLang="ja-JP" sz="1400" dirty="0">
                <a:hlinkClick r:id="rId2"/>
              </a:rPr>
              <a:t>- </a:t>
            </a:r>
            <a:r>
              <a:rPr lang="en-US" altLang="ja-JP" sz="1400" dirty="0" err="1">
                <a:hlinkClick r:id="rId2"/>
              </a:rPr>
              <a:t>Qiita</a:t>
            </a:r>
            <a:endParaRPr lang="ja-JP" altLang="en-US" sz="1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65A035-A2CE-DFE3-0EA5-1FA2E140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08" y="2328396"/>
            <a:ext cx="3102349" cy="370591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93D5EB9-F268-C089-612A-2872AE5BF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71" t="27633" r="30958" b="44513"/>
          <a:stretch/>
        </p:blipFill>
        <p:spPr>
          <a:xfrm>
            <a:off x="4823011" y="4181355"/>
            <a:ext cx="4563131" cy="690283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B6AA63C-6597-222C-6A80-1A726DA074DA}"/>
              </a:ext>
            </a:extLst>
          </p:cNvPr>
          <p:cNvSpPr/>
          <p:nvPr/>
        </p:nvSpPr>
        <p:spPr>
          <a:xfrm>
            <a:off x="1757082" y="3877398"/>
            <a:ext cx="2124635" cy="9942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171575E-95A5-F6E1-56AD-79DDF05D8A7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756211" y="4289775"/>
            <a:ext cx="1066800" cy="23672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2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38A19F0-9116-752E-33F5-19235D2C3062}"/>
              </a:ext>
            </a:extLst>
          </p:cNvPr>
          <p:cNvSpPr txBox="1"/>
          <p:nvPr/>
        </p:nvSpPr>
        <p:spPr>
          <a:xfrm>
            <a:off x="349624" y="869124"/>
            <a:ext cx="11537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【Conditional Wave net】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・条件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h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を加えた</a:t>
            </a:r>
            <a:r>
              <a:rPr lang="en-US" altLang="ja-JP" sz="16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Wavenet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。生成された音声の特徴を特定することを目的とする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・例えば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複数の話し手の音声が含まれる音声データセットについて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インプット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h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として話し手の特徴をモデルに加えることによって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その複数の話し手の中から特定の話し手を選択することができる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CDA06E-B8B4-6CE4-4964-FF08A5014E1B}"/>
              </a:ext>
            </a:extLst>
          </p:cNvPr>
          <p:cNvSpPr txBox="1"/>
          <p:nvPr/>
        </p:nvSpPr>
        <p:spPr>
          <a:xfrm>
            <a:off x="349624" y="179293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Wavenet</a:t>
            </a:r>
            <a:endParaRPr kumimoji="1" lang="ja-JP" altLang="en-US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5A0B05-D8D8-C2DE-FDED-5C4BC2C6BDF3}"/>
              </a:ext>
            </a:extLst>
          </p:cNvPr>
          <p:cNvSpPr txBox="1"/>
          <p:nvPr/>
        </p:nvSpPr>
        <p:spPr>
          <a:xfrm>
            <a:off x="5746376" y="1792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400" dirty="0" err="1">
                <a:hlinkClick r:id="rId2"/>
              </a:rPr>
              <a:t>WaveNet</a:t>
            </a:r>
            <a:r>
              <a:rPr lang="ja-JP" altLang="en-US" sz="1400" dirty="0">
                <a:hlinkClick r:id="rId2"/>
              </a:rPr>
              <a:t>の解説と</a:t>
            </a:r>
            <a:r>
              <a:rPr lang="en-US" altLang="ja-JP" sz="1400" dirty="0" err="1">
                <a:hlinkClick r:id="rId2"/>
              </a:rPr>
              <a:t>keras</a:t>
            </a:r>
            <a:r>
              <a:rPr lang="ja-JP" altLang="en-US" sz="1400" dirty="0">
                <a:hlinkClick r:id="rId2"/>
              </a:rPr>
              <a:t>実装 </a:t>
            </a:r>
            <a:r>
              <a:rPr lang="en-US" altLang="ja-JP" sz="1400" dirty="0">
                <a:hlinkClick r:id="rId2"/>
              </a:rPr>
              <a:t>- </a:t>
            </a:r>
            <a:r>
              <a:rPr lang="en-US" altLang="ja-JP" sz="1400" dirty="0" err="1">
                <a:hlinkClick r:id="rId2"/>
              </a:rPr>
              <a:t>Qiita</a:t>
            </a:r>
            <a:endParaRPr lang="ja-JP" altLang="en-US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7DA0F7C-5451-E0C4-2ECD-F9E53357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6" y="1946342"/>
            <a:ext cx="3510586" cy="82823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A2AB9A4-62B3-C8D5-FC55-5E31E25D7356}"/>
              </a:ext>
            </a:extLst>
          </p:cNvPr>
          <p:cNvSpPr txBox="1"/>
          <p:nvPr/>
        </p:nvSpPr>
        <p:spPr>
          <a:xfrm>
            <a:off x="3957422" y="2191182"/>
            <a:ext cx="7884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このインプットした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h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に対して制約をかける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つの方法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</a:p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Global conditioning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Local conditioning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がある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55581D7-8F6B-2924-0C9D-E1CABB56F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12" y="3143118"/>
            <a:ext cx="2682087" cy="3203894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036FBFD-7386-0F84-61BC-D965D9306C8F}"/>
              </a:ext>
            </a:extLst>
          </p:cNvPr>
          <p:cNvSpPr/>
          <p:nvPr/>
        </p:nvSpPr>
        <p:spPr>
          <a:xfrm>
            <a:off x="1041197" y="4512825"/>
            <a:ext cx="2212988" cy="86599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1B409B-D64C-7E3D-D06E-D7116ED01267}"/>
              </a:ext>
            </a:extLst>
          </p:cNvPr>
          <p:cNvSpPr txBox="1"/>
          <p:nvPr/>
        </p:nvSpPr>
        <p:spPr>
          <a:xfrm>
            <a:off x="3636334" y="3143118"/>
            <a:ext cx="7884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Global conditioning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全体の時間においてアウトプットの分布に影響を与える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h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によって特徴付けられる場合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例えば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TTS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における話し手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DC112F0-1B37-FEAE-2FF5-0A4379D2ABFF}"/>
              </a:ext>
            </a:extLst>
          </p:cNvPr>
          <p:cNvSpPr txBox="1"/>
          <p:nvPr/>
        </p:nvSpPr>
        <p:spPr>
          <a:xfrm>
            <a:off x="3636334" y="4776547"/>
            <a:ext cx="7884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Local conditioning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音声シグナルよりも低いサンプル頻度の確かさについて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例えば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TTS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における言語的な特徴など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音声シグナルと同じ解決のためを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y=f(h)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というように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新しい時系列に写像することで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現在の時系列を変換する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(=transposed convolutional network).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E42F6D0-E18E-9E63-131C-0D897D77B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782" y="3974115"/>
            <a:ext cx="5187421" cy="626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7A130365-9665-4E4A-CC33-FB18BDC37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087" y="5859864"/>
            <a:ext cx="5840374" cy="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93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954</Words>
  <Application>Microsoft Office PowerPoint</Application>
  <PresentationFormat>ワイド画面</PresentationFormat>
  <Paragraphs>69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浦 幸隆</dc:creator>
  <cp:lastModifiedBy>浦 幸隆</cp:lastModifiedBy>
  <cp:revision>6</cp:revision>
  <dcterms:created xsi:type="dcterms:W3CDTF">2022-11-12T05:30:35Z</dcterms:created>
  <dcterms:modified xsi:type="dcterms:W3CDTF">2022-11-12T07:04:55Z</dcterms:modified>
</cp:coreProperties>
</file>